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3" r:id="rId5"/>
    <p:sldId id="318" r:id="rId6"/>
    <p:sldId id="327" r:id="rId7"/>
    <p:sldId id="328" r:id="rId8"/>
    <p:sldId id="358" r:id="rId9"/>
    <p:sldId id="348" r:id="rId10"/>
    <p:sldId id="362" r:id="rId11"/>
    <p:sldId id="363" r:id="rId12"/>
    <p:sldId id="360" r:id="rId13"/>
    <p:sldId id="350" r:id="rId14"/>
    <p:sldId id="364" r:id="rId15"/>
    <p:sldId id="365" r:id="rId16"/>
    <p:sldId id="361" r:id="rId17"/>
    <p:sldId id="352" r:id="rId18"/>
    <p:sldId id="366" r:id="rId19"/>
    <p:sldId id="367" r:id="rId20"/>
    <p:sldId id="368" r:id="rId21"/>
  </p:sldIdLst>
  <p:sldSz cx="9144000" cy="6858000" type="screen4x3"/>
  <p:notesSz cx="6735763" cy="986631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BD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6433" autoAdjust="0"/>
  </p:normalViewPr>
  <p:slideViewPr>
    <p:cSldViewPr snapToGrid="0" snapToObjects="1">
      <p:cViewPr varScale="1">
        <p:scale>
          <a:sx n="35" d="100"/>
          <a:sy n="35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8FF5B8-8965-234E-9790-014BC0E4D1B8}" type="datetimeFigureOut">
              <a:rPr lang="nb-NO"/>
              <a:pPr>
                <a:defRPr/>
              </a:pPr>
              <a:t>08.03.2021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70A4C8-942D-304B-BBBA-87DFB1EFFD0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86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BC6A-B6F8-464A-A62A-C97AE5F14141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D65B-D21E-4BD7-8BF7-1C8E8CB1FC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81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06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86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1F9-8A88-4D5C-846F-6C7AC7ACC36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8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1F9-8A88-4D5C-846F-6C7AC7ACC36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8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D65B-D21E-4BD7-8BF7-1C8E8CB1FCC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0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57215281_m_b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70"/>
          <a:stretch>
            <a:fillRect/>
          </a:stretch>
        </p:blipFill>
        <p:spPr bwMode="auto">
          <a:xfrm>
            <a:off x="-95250" y="0"/>
            <a:ext cx="93027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74704" y="5341941"/>
            <a:ext cx="3540125" cy="8096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04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. 3_punkt_vikingbakgrunn_animert_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6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sp>
        <p:nvSpPr>
          <p:cNvPr id="8" name="Oval 8"/>
          <p:cNvSpPr/>
          <p:nvPr/>
        </p:nvSpPr>
        <p:spPr>
          <a:xfrm>
            <a:off x="708025" y="1103313"/>
            <a:ext cx="687388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9" name="Oval 9"/>
          <p:cNvSpPr/>
          <p:nvPr/>
        </p:nvSpPr>
        <p:spPr>
          <a:xfrm>
            <a:off x="708025" y="2600325"/>
            <a:ext cx="687388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708025" y="3994150"/>
            <a:ext cx="687388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pic>
        <p:nvPicPr>
          <p:cNvPr id="11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1799444" y="4008227"/>
            <a:ext cx="3762364" cy="6739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1799448" y="2588546"/>
            <a:ext cx="4709504" cy="96094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1799448" y="1089029"/>
            <a:ext cx="5333184" cy="1198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182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. 3_punkt_vikingbakgrunn_uten-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9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812895" y="4495857"/>
            <a:ext cx="3762364" cy="6739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812899" y="3076176"/>
            <a:ext cx="4709504" cy="9609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812899" y="1576659"/>
            <a:ext cx="5333184" cy="1198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2899" y="569483"/>
            <a:ext cx="6221846" cy="791343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23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. Kun_viking_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01600" y="-284163"/>
            <a:ext cx="9302750" cy="7142163"/>
          </a:xfrm>
          <a:prstGeom prst="rect">
            <a:avLst/>
          </a:prstGeom>
          <a:solidFill>
            <a:srgbClr val="D1CCBD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3" name="Bilde 2" descr="Mønster_H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0"/>
            <a:ext cx="40195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9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. 2foto_animerte_tekst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" descr="Logo_Hvit_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786438"/>
            <a:ext cx="1889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3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4894268" y="1861808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 baseline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10"/>
          <p:cNvSpPr>
            <a:spLocks noGrp="1"/>
          </p:cNvSpPr>
          <p:nvPr>
            <p:ph type="body" sz="quarter" idx="17"/>
          </p:nvPr>
        </p:nvSpPr>
        <p:spPr>
          <a:xfrm>
            <a:off x="4894268" y="2480936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4894268" y="3100060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19"/>
          </p:nvPr>
        </p:nvSpPr>
        <p:spPr>
          <a:xfrm>
            <a:off x="4894268" y="3735056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10"/>
          <p:cNvSpPr>
            <a:spLocks noGrp="1"/>
          </p:cNvSpPr>
          <p:nvPr>
            <p:ph type="body" sz="quarter" idx="20"/>
          </p:nvPr>
        </p:nvSpPr>
        <p:spPr>
          <a:xfrm>
            <a:off x="4899030" y="4388312"/>
            <a:ext cx="3540125" cy="547687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894264" y="760893"/>
            <a:ext cx="3860800" cy="9207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2"/>
          </p:nvPr>
        </p:nvSpPr>
        <p:spPr>
          <a:xfrm>
            <a:off x="0" y="408248"/>
            <a:ext cx="4059237" cy="2477827"/>
          </a:xfrm>
          <a:prstGeom prst="rect">
            <a:avLst/>
          </a:prstGeom>
          <a:ln>
            <a:noFill/>
          </a:ln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23"/>
          </p:nvPr>
        </p:nvSpPr>
        <p:spPr>
          <a:xfrm>
            <a:off x="0" y="3039963"/>
            <a:ext cx="4059237" cy="218788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76789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. Visuali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71"/>
          <p:cNvSpPr/>
          <p:nvPr/>
        </p:nvSpPr>
        <p:spPr bwMode="auto">
          <a:xfrm>
            <a:off x="3120074" y="1956985"/>
            <a:ext cx="3000375" cy="3000375"/>
          </a:xfrm>
          <a:prstGeom prst="donut">
            <a:avLst>
              <a:gd name="adj" fmla="val 13685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EEECE1"/>
            </a:solidFill>
            <a:prstDash val="solid"/>
          </a:ln>
          <a:effectLst/>
          <a:scene3d>
            <a:camera prst="orthographicFront"/>
            <a:lightRig rig="twoPt" dir="t"/>
          </a:scene3d>
          <a:sp3d extrusionH="76200">
            <a:bevelT w="101600" h="25400" prst="hardEdge"/>
            <a:extrusionClr>
              <a:srgbClr val="EEECE1">
                <a:lumMod val="75000"/>
              </a:srgbClr>
            </a:extrusion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pic>
        <p:nvPicPr>
          <p:cNvPr id="8" name="Bilde 2" descr="Logo_Hvit_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786438"/>
            <a:ext cx="1889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5"/>
          <p:cNvSpPr>
            <a:spLocks/>
          </p:cNvSpPr>
          <p:nvPr/>
        </p:nvSpPr>
        <p:spPr bwMode="auto">
          <a:xfrm flipH="1">
            <a:off x="5191125" y="1957388"/>
            <a:ext cx="1150938" cy="571500"/>
          </a:xfrm>
          <a:custGeom>
            <a:avLst/>
            <a:gdLst>
              <a:gd name="T0" fmla="*/ 548539 w 1334814"/>
              <a:gd name="T1" fmla="*/ 1184471 h 493986"/>
              <a:gd name="T2" fmla="*/ 440559 w 1334814"/>
              <a:gd name="T3" fmla="*/ 0 h 493986"/>
              <a:gd name="T4" fmla="*/ 0 w 1334814"/>
              <a:gd name="T5" fmla="*/ 25200 h 493986"/>
              <a:gd name="T6" fmla="*/ 0 w 1334814"/>
              <a:gd name="T7" fmla="*/ 25200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0" name="任意多边形 86"/>
          <p:cNvSpPr>
            <a:spLocks/>
          </p:cNvSpPr>
          <p:nvPr/>
        </p:nvSpPr>
        <p:spPr bwMode="auto">
          <a:xfrm flipH="1" flipV="1">
            <a:off x="5119688" y="4314825"/>
            <a:ext cx="1222375" cy="500063"/>
          </a:xfrm>
          <a:custGeom>
            <a:avLst/>
            <a:gdLst>
              <a:gd name="T0" fmla="*/ 787269 w 1334814"/>
              <a:gd name="T1" fmla="*/ 531588 h 493986"/>
              <a:gd name="T2" fmla="*/ 632295 w 1334814"/>
              <a:gd name="T3" fmla="*/ 0 h 493986"/>
              <a:gd name="T4" fmla="*/ 0 w 1334814"/>
              <a:gd name="T5" fmla="*/ 11309 h 493986"/>
              <a:gd name="T6" fmla="*/ 0 w 1334814"/>
              <a:gd name="T7" fmla="*/ 11309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1" name="任意多边形 87"/>
          <p:cNvSpPr>
            <a:spLocks/>
          </p:cNvSpPr>
          <p:nvPr/>
        </p:nvSpPr>
        <p:spPr bwMode="auto">
          <a:xfrm flipV="1">
            <a:off x="2833688" y="4314825"/>
            <a:ext cx="1143000" cy="500063"/>
          </a:xfrm>
          <a:custGeom>
            <a:avLst/>
            <a:gdLst>
              <a:gd name="T0" fmla="*/ 526228 w 1334814"/>
              <a:gd name="T1" fmla="*/ 531588 h 493986"/>
              <a:gd name="T2" fmla="*/ 422640 w 1334814"/>
              <a:gd name="T3" fmla="*/ 0 h 493986"/>
              <a:gd name="T4" fmla="*/ 0 w 1334814"/>
              <a:gd name="T5" fmla="*/ 11309 h 493986"/>
              <a:gd name="T6" fmla="*/ 0 w 1334814"/>
              <a:gd name="T7" fmla="*/ 11309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2" name="任意多边形 88"/>
          <p:cNvSpPr>
            <a:spLocks/>
          </p:cNvSpPr>
          <p:nvPr/>
        </p:nvSpPr>
        <p:spPr bwMode="auto">
          <a:xfrm>
            <a:off x="2833688" y="2028825"/>
            <a:ext cx="1143000" cy="571500"/>
          </a:xfrm>
          <a:custGeom>
            <a:avLst/>
            <a:gdLst>
              <a:gd name="T0" fmla="*/ 526228 w 1334814"/>
              <a:gd name="T1" fmla="*/ 1184471 h 493986"/>
              <a:gd name="T2" fmla="*/ 422640 w 1334814"/>
              <a:gd name="T3" fmla="*/ 0 h 493986"/>
              <a:gd name="T4" fmla="*/ 0 w 1334814"/>
              <a:gd name="T5" fmla="*/ 25200 h 493986"/>
              <a:gd name="T6" fmla="*/ 0 w 1334814"/>
              <a:gd name="T7" fmla="*/ 25200 h 4939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</a:path>
            </a:pathLst>
          </a:custGeom>
          <a:noFill/>
          <a:ln w="28575" cap="flat" cmpd="sng">
            <a:solidFill>
              <a:srgbClr val="7F7F7F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-9525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sp>
        <p:nvSpPr>
          <p:cNvPr id="14" name="Ellipse 13"/>
          <p:cNvSpPr/>
          <p:nvPr/>
        </p:nvSpPr>
        <p:spPr>
          <a:xfrm>
            <a:off x="3519488" y="2339975"/>
            <a:ext cx="2211387" cy="2209800"/>
          </a:xfrm>
          <a:prstGeom prst="ellipse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5" name="Bilde 10" descr="Kommunevåpen_hvi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581275"/>
            <a:ext cx="1031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tt linje 15"/>
          <p:cNvCxnSpPr/>
          <p:nvPr/>
        </p:nvCxnSpPr>
        <p:spPr>
          <a:xfrm>
            <a:off x="0" y="846138"/>
            <a:ext cx="409416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624832" y="1799595"/>
            <a:ext cx="1966590" cy="5476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6624832" y="4538992"/>
            <a:ext cx="2015168" cy="5476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77516" y="4557406"/>
            <a:ext cx="2160475" cy="54768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2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477516" y="1799595"/>
            <a:ext cx="2160475" cy="54768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163855" y="524933"/>
            <a:ext cx="4346259" cy="9207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337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. Prosent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>
            <a:grpSpLocks/>
          </p:cNvGrpSpPr>
          <p:nvPr/>
        </p:nvGrpSpPr>
        <p:grpSpPr bwMode="auto">
          <a:xfrm>
            <a:off x="6367463" y="1974850"/>
            <a:ext cx="2206625" cy="2203450"/>
            <a:chOff x="6367768" y="1974701"/>
            <a:chExt cx="2205707" cy="2204174"/>
          </a:xfrm>
        </p:grpSpPr>
        <p:sp>
          <p:nvSpPr>
            <p:cNvPr id="10" name="同心圆 53"/>
            <p:cNvSpPr/>
            <p:nvPr/>
          </p:nvSpPr>
          <p:spPr bwMode="auto">
            <a:xfrm>
              <a:off x="6405852" y="2012814"/>
              <a:ext cx="2129539" cy="2127949"/>
            </a:xfrm>
            <a:prstGeom prst="donut">
              <a:avLst>
                <a:gd name="adj" fmla="val 11223"/>
              </a:avLst>
            </a:prstGeom>
            <a:solidFill>
              <a:srgbClr val="1F497D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弧形 54"/>
            <p:cNvSpPr>
              <a:spLocks/>
            </p:cNvSpPr>
            <p:nvPr/>
          </p:nvSpPr>
          <p:spPr bwMode="auto">
            <a:xfrm>
              <a:off x="6367768" y="1974701"/>
              <a:ext cx="2205707" cy="2204174"/>
            </a:xfrm>
            <a:custGeom>
              <a:avLst/>
              <a:gdLst>
                <a:gd name="T0" fmla="*/ 1142159 w 2284318"/>
                <a:gd name="T1" fmla="*/ 0 h 2284318"/>
                <a:gd name="T2" fmla="*/ 2225333 w 2284318"/>
                <a:gd name="T3" fmla="*/ 779858 h 2284318"/>
                <a:gd name="T4" fmla="*/ 1829339 w 2284318"/>
                <a:gd name="T5" fmla="*/ 2054469 h 2284318"/>
                <a:gd name="T6" fmla="*/ 494941 w 2284318"/>
                <a:gd name="T7" fmla="*/ 2083241 h 2284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33345" y="0"/>
                    <a:pt x="2069525" y="314039"/>
                    <a:pt x="2225333" y="779858"/>
                  </a:cubicBezTo>
                  <a:cubicBezTo>
                    <a:pt x="2381141" y="1245678"/>
                    <a:pt x="2221679" y="1758947"/>
                    <a:pt x="1829339" y="2054469"/>
                  </a:cubicBezTo>
                  <a:cubicBezTo>
                    <a:pt x="1436999" y="2349991"/>
                    <a:pt x="899654" y="2361577"/>
                    <a:pt x="494941" y="2083241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33345" y="0"/>
                    <a:pt x="2069525" y="314039"/>
                    <a:pt x="2225333" y="779858"/>
                  </a:cubicBezTo>
                  <a:cubicBezTo>
                    <a:pt x="2381141" y="1245678"/>
                    <a:pt x="2221679" y="1758947"/>
                    <a:pt x="1829339" y="2054469"/>
                  </a:cubicBezTo>
                  <a:cubicBezTo>
                    <a:pt x="1436999" y="2349991"/>
                    <a:pt x="899654" y="2361577"/>
                    <a:pt x="494941" y="2083241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grpSp>
        <p:nvGrpSpPr>
          <p:cNvPr id="12" name="Gruppe 11"/>
          <p:cNvGrpSpPr>
            <a:grpSpLocks/>
          </p:cNvGrpSpPr>
          <p:nvPr/>
        </p:nvGrpSpPr>
        <p:grpSpPr bwMode="auto">
          <a:xfrm>
            <a:off x="3687763" y="1974850"/>
            <a:ext cx="2197100" cy="2197100"/>
            <a:chOff x="3687478" y="1974700"/>
            <a:chExt cx="2197744" cy="2197744"/>
          </a:xfrm>
        </p:grpSpPr>
        <p:sp>
          <p:nvSpPr>
            <p:cNvPr id="13" name="同心圆 53"/>
            <p:cNvSpPr/>
            <p:nvPr/>
          </p:nvSpPr>
          <p:spPr bwMode="auto">
            <a:xfrm>
              <a:off x="3725589" y="2012811"/>
              <a:ext cx="2121522" cy="2121522"/>
            </a:xfrm>
            <a:prstGeom prst="donut">
              <a:avLst>
                <a:gd name="adj" fmla="val 11223"/>
              </a:avLst>
            </a:prstGeom>
            <a:solidFill>
              <a:srgbClr val="1F497D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弧形 54"/>
            <p:cNvSpPr>
              <a:spLocks/>
            </p:cNvSpPr>
            <p:nvPr/>
          </p:nvSpPr>
          <p:spPr bwMode="auto">
            <a:xfrm>
              <a:off x="3687478" y="1974700"/>
              <a:ext cx="2197744" cy="2197744"/>
            </a:xfrm>
            <a:custGeom>
              <a:avLst/>
              <a:gdLst>
                <a:gd name="T0" fmla="*/ 1142159 w 2284318"/>
                <a:gd name="T1" fmla="*/ 0 h 2284318"/>
                <a:gd name="T2" fmla="*/ 2266950 w 2284318"/>
                <a:gd name="T3" fmla="*/ 943735 h 2284318"/>
                <a:gd name="T4" fmla="*/ 1532973 w 2284318"/>
                <a:gd name="T5" fmla="*/ 2215375 h 2284318"/>
                <a:gd name="T6" fmla="*/ 153158 w 2284318"/>
                <a:gd name="T7" fmla="*/ 1713478 h 2284318"/>
                <a:gd name="T8" fmla="*/ 407711 w 2284318"/>
                <a:gd name="T9" fmla="*/ 267452 h 2284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grpSp>
        <p:nvGrpSpPr>
          <p:cNvPr id="15" name="Gruppe 14"/>
          <p:cNvGrpSpPr>
            <a:grpSpLocks/>
          </p:cNvGrpSpPr>
          <p:nvPr/>
        </p:nvGrpSpPr>
        <p:grpSpPr bwMode="auto">
          <a:xfrm>
            <a:off x="669925" y="1927225"/>
            <a:ext cx="2220913" cy="2220913"/>
            <a:chOff x="670576" y="1904692"/>
            <a:chExt cx="2221031" cy="2221031"/>
          </a:xfrm>
        </p:grpSpPr>
        <p:sp>
          <p:nvSpPr>
            <p:cNvPr id="16" name="同心圆 53"/>
            <p:cNvSpPr/>
            <p:nvPr/>
          </p:nvSpPr>
          <p:spPr bwMode="auto">
            <a:xfrm>
              <a:off x="708678" y="1942794"/>
              <a:ext cx="2144827" cy="2144827"/>
            </a:xfrm>
            <a:prstGeom prst="donut">
              <a:avLst>
                <a:gd name="adj" fmla="val 11223"/>
              </a:avLst>
            </a:prstGeom>
            <a:solidFill>
              <a:schemeClr val="tx2"/>
            </a:solidFill>
            <a:ln w="2127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7" name="弧形 54"/>
            <p:cNvSpPr>
              <a:spLocks/>
            </p:cNvSpPr>
            <p:nvPr/>
          </p:nvSpPr>
          <p:spPr bwMode="auto">
            <a:xfrm>
              <a:off x="670576" y="1904692"/>
              <a:ext cx="2221031" cy="2221031"/>
            </a:xfrm>
            <a:custGeom>
              <a:avLst/>
              <a:gdLst>
                <a:gd name="T0" fmla="*/ 1142159 w 2284318"/>
                <a:gd name="T1" fmla="*/ 0 h 2284318"/>
                <a:gd name="T2" fmla="*/ 2266950 w 2284318"/>
                <a:gd name="T3" fmla="*/ 943735 h 2284318"/>
                <a:gd name="T4" fmla="*/ 1532973 w 2284318"/>
                <a:gd name="T5" fmla="*/ 2215375 h 2284318"/>
                <a:gd name="T6" fmla="*/ 153158 w 2284318"/>
                <a:gd name="T7" fmla="*/ 1713478 h 2284318"/>
                <a:gd name="T8" fmla="*/ 407711 w 2284318"/>
                <a:gd name="T9" fmla="*/ 267452 h 2284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4318" h="2284318" stroke="0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  <a:lnTo>
                    <a:pt x="1142159" y="1142159"/>
                  </a:lnTo>
                  <a:lnTo>
                    <a:pt x="1142159" y="0"/>
                  </a:lnTo>
                  <a:close/>
                </a:path>
                <a:path w="2284318" h="2284318" fill="none">
                  <a:moveTo>
                    <a:pt x="1142159" y="0"/>
                  </a:moveTo>
                  <a:cubicBezTo>
                    <a:pt x="1696407" y="0"/>
                    <a:pt x="2170662" y="397915"/>
                    <a:pt x="2266950" y="943735"/>
                  </a:cubicBezTo>
                  <a:cubicBezTo>
                    <a:pt x="2363238" y="1489555"/>
                    <a:pt x="2053765" y="2025727"/>
                    <a:pt x="1532973" y="2215375"/>
                  </a:cubicBezTo>
                  <a:cubicBezTo>
                    <a:pt x="1012181" y="2405023"/>
                    <a:pt x="430398" y="2193404"/>
                    <a:pt x="153158" y="1713478"/>
                  </a:cubicBezTo>
                  <a:cubicBezTo>
                    <a:pt x="-124082" y="1233552"/>
                    <a:pt x="-16753" y="623852"/>
                    <a:pt x="407711" y="267452"/>
                  </a:cubicBezTo>
                </a:path>
              </a:pathLst>
            </a:custGeom>
            <a:noFill/>
            <a:ln w="142875" cap="rnd" cmpd="sng">
              <a:solidFill>
                <a:srgbClr val="297FB8"/>
              </a:solidFill>
              <a:prstDash val="solid"/>
              <a:miter lim="800000"/>
              <a:headEnd/>
              <a:tailEnd/>
            </a:ln>
            <a:effectLst>
              <a:outerShdw blurRad="266700" dist="38100" dir="8100000" algn="tr" rotWithShape="0">
                <a:srgbClr val="000000">
                  <a:alpha val="73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nb-NO" sz="1800" dirty="0"/>
            </a:p>
          </p:txBody>
        </p:sp>
      </p:grpSp>
      <p:sp>
        <p:nvSpPr>
          <p:cNvPr id="18" name="Rektangel 17"/>
          <p:cNvSpPr/>
          <p:nvPr/>
        </p:nvSpPr>
        <p:spPr>
          <a:xfrm>
            <a:off x="-9525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77516" y="614454"/>
            <a:ext cx="7110866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965119" y="4681385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965119" y="2687631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3928396" y="2696600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6621022" y="2752116"/>
            <a:ext cx="1665677" cy="48374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1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10"/>
          <p:cNvSpPr>
            <a:spLocks noGrp="1"/>
          </p:cNvSpPr>
          <p:nvPr>
            <p:ph type="body" sz="quarter" idx="25"/>
          </p:nvPr>
        </p:nvSpPr>
        <p:spPr>
          <a:xfrm>
            <a:off x="3928396" y="4681385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6712874" y="4685520"/>
            <a:ext cx="1751015" cy="77813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>
                <a:solidFill>
                  <a:srgbClr val="75787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52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. Horisontal tekst-2valgfri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1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1020762" y="714375"/>
            <a:ext cx="3923319" cy="2121296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125712" y="714376"/>
            <a:ext cx="3095625" cy="212129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2"/>
          </p:nvPr>
        </p:nvSpPr>
        <p:spPr>
          <a:xfrm>
            <a:off x="1020763" y="3209249"/>
            <a:ext cx="6871625" cy="4876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020761" y="3866981"/>
            <a:ext cx="7200575" cy="15649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297752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. Blå bakgrunn_valgfritt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3825"/>
            <a:ext cx="4932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8" name="Straight Connector 13"/>
          <p:cNvCxnSpPr/>
          <p:nvPr/>
        </p:nvCxnSpPr>
        <p:spPr>
          <a:xfrm>
            <a:off x="730250" y="1712913"/>
            <a:ext cx="0" cy="35147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3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1198446" y="1798712"/>
            <a:ext cx="3099277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1198446" y="2926279"/>
            <a:ext cx="3099277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1198441" y="4130496"/>
            <a:ext cx="3099281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25"/>
          </p:nvPr>
        </p:nvSpPr>
        <p:spPr>
          <a:xfrm>
            <a:off x="4932363" y="-10596"/>
            <a:ext cx="4211637" cy="58737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8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613591" y="693831"/>
            <a:ext cx="4069679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523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. Ren_fotoside_valgfrit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-192774" y="0"/>
            <a:ext cx="9495524" cy="587375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8598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a. Ren_vide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media 5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873750"/>
          </a:xfrm>
          <a:prstGeom prst="rect">
            <a:avLst/>
          </a:prstGeom>
        </p:spPr>
        <p:txBody>
          <a:bodyPr vert="horz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23456550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inal_logo_st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1_Farge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67419"/>
            <a:ext cx="3892550" cy="209877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0407988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467850" cy="63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 bwMode="auto">
          <a:xfrm>
            <a:off x="757238" y="-4791075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98488" y="-280988"/>
            <a:ext cx="3754437" cy="4667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994300" y="382496"/>
            <a:ext cx="3099872" cy="3455987"/>
          </a:xfrm>
          <a:prstGeom prst="rect">
            <a:avLst/>
          </a:prstGeom>
        </p:spPr>
        <p:txBody>
          <a:bodyPr vert="horz"/>
          <a:lstStyle>
            <a:lvl1pPr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FFFFFF"/>
                </a:solidFill>
                <a:latin typeface="Calibri"/>
                <a:cs typeface="Calibri"/>
              </a:defRPr>
            </a:lvl3pPr>
            <a:lvl4pPr>
              <a:defRPr sz="1800">
                <a:solidFill>
                  <a:srgbClr val="FFFFFF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rgbClr val="FFFFFF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0676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42383239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127000"/>
            <a:ext cx="9324976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 bwMode="auto">
          <a:xfrm>
            <a:off x="757238" y="506413"/>
            <a:ext cx="53435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Roboto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endParaRPr lang="nb-NO" sz="3600" dirty="0">
              <a:latin typeface="Century Gothic" charset="0"/>
              <a:cs typeface="Century Gothic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616200" y="1887538"/>
            <a:ext cx="4217988" cy="4970462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8" name="Rektangel 7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0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3060195" y="2921546"/>
            <a:ext cx="3265908" cy="2498234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060195" y="2073266"/>
            <a:ext cx="3196527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2849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c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photodune-6793828-seniors-in-restaurant-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47638"/>
            <a:ext cx="9302750" cy="6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88963" y="2824163"/>
            <a:ext cx="4570412" cy="315277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919761" y="3829110"/>
            <a:ext cx="3899585" cy="177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919761" y="3121137"/>
            <a:ext cx="3196527" cy="50822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400" b="1" baseline="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9343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d. Tekstfelt over_fast_bildebakgrun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1634527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45013" y="-98425"/>
            <a:ext cx="4217987" cy="615473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5" name="Rektangel 4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4989448" y="794303"/>
            <a:ext cx="3265908" cy="4762903"/>
          </a:xfrm>
          <a:prstGeom prst="rect">
            <a:avLst/>
          </a:prstGeom>
        </p:spPr>
        <p:txBody>
          <a:bodyPr vert="horz"/>
          <a:lstStyle>
            <a:lvl1pPr>
              <a:defRPr sz="20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1444041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._tekstside_me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7" name="Rett linje 6"/>
          <p:cNvCxnSpPr/>
          <p:nvPr/>
        </p:nvCxnSpPr>
        <p:spPr>
          <a:xfrm>
            <a:off x="5049838" y="1020763"/>
            <a:ext cx="409416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703578" y="730678"/>
            <a:ext cx="4036277" cy="92074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2"/>
          </p:nvPr>
        </p:nvSpPr>
        <p:spPr>
          <a:xfrm>
            <a:off x="5093783" y="2054493"/>
            <a:ext cx="3416331" cy="2706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707856" y="2054225"/>
            <a:ext cx="4138540" cy="27066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1347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ren_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cxnSp>
        <p:nvCxnSpPr>
          <p:cNvPr id="6" name="Rett linje 5"/>
          <p:cNvCxnSpPr/>
          <p:nvPr/>
        </p:nvCxnSpPr>
        <p:spPr>
          <a:xfrm>
            <a:off x="0" y="1082675"/>
            <a:ext cx="409416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4163855" y="760893"/>
            <a:ext cx="4346259" cy="9207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 i="0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2"/>
          </p:nvPr>
        </p:nvSpPr>
        <p:spPr>
          <a:xfrm>
            <a:off x="1020763" y="2054104"/>
            <a:ext cx="7489825" cy="2706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13331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.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 descr="Depositphotos_12979670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b="-645"/>
          <a:stretch>
            <a:fillRect/>
          </a:stretch>
        </p:blipFill>
        <p:spPr bwMode="auto">
          <a:xfrm flipH="1">
            <a:off x="-7938" y="0"/>
            <a:ext cx="9147176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3623792" y="3128888"/>
            <a:ext cx="4273650" cy="154895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537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 descr="Depositphotos_11634527_m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2075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74704" y="5341942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27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72025"/>
            <a:ext cx="203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45470" y="2979644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645466" y="2348453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3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. Startside_m_fast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17475" y="46799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>
              <a:solidFill>
                <a:schemeClr val="tx2"/>
              </a:solidFill>
            </a:endParaRPr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72025"/>
            <a:ext cx="203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-141107" y="-40311"/>
            <a:ext cx="9373293" cy="47199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45470" y="2878864"/>
            <a:ext cx="3845862" cy="5655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/>
          </p:nvPr>
        </p:nvSpPr>
        <p:spPr>
          <a:xfrm>
            <a:off x="645466" y="2348453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020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. Starside_utskiftbar_bild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95250" y="2952750"/>
            <a:ext cx="9302750" cy="1381125"/>
          </a:xfrm>
          <a:prstGeom prst="rect">
            <a:avLst/>
          </a:prstGeom>
          <a:solidFill>
            <a:srgbClr val="1D70B7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044825"/>
            <a:ext cx="20335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9527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784220" y="5248263"/>
            <a:ext cx="4163828" cy="8096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774700" y="4710751"/>
            <a:ext cx="8229600" cy="523876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F497D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66024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. 3punkt_animerte_symbol_fas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8"/>
          <p:cNvSpPr/>
          <p:nvPr/>
        </p:nvSpPr>
        <p:spPr>
          <a:xfrm>
            <a:off x="3576638" y="1393825"/>
            <a:ext cx="687387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9" name="Oval 9"/>
          <p:cNvSpPr/>
          <p:nvPr/>
        </p:nvSpPr>
        <p:spPr>
          <a:xfrm>
            <a:off x="3576638" y="268128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0" name="Oval 9"/>
          <p:cNvSpPr/>
          <p:nvPr/>
        </p:nvSpPr>
        <p:spPr>
          <a:xfrm>
            <a:off x="3576638" y="412273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pic>
        <p:nvPicPr>
          <p:cNvPr id="11" name="Bilde 5" descr="fyllinga.png"/>
          <p:cNvPicPr>
            <a:picLocks noChangeAspect="1"/>
          </p:cNvPicPr>
          <p:nvPr/>
        </p:nvPicPr>
        <p:blipFill>
          <a:blip r:embed="rId3" cstate="screen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763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17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56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4747753" y="1393908"/>
            <a:ext cx="3762365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4747753" y="2816315"/>
            <a:ext cx="3762365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4747749" y="4122592"/>
            <a:ext cx="3762364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84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. 3punkt_animerte_symbol_valgfrit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9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/>
          <p:nvPr/>
        </p:nvSpPr>
        <p:spPr>
          <a:xfrm>
            <a:off x="3576638" y="1393825"/>
            <a:ext cx="687387" cy="687388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  <a:endParaRPr lang="en-GB" sz="3200" dirty="0"/>
          </a:p>
        </p:txBody>
      </p:sp>
      <p:sp>
        <p:nvSpPr>
          <p:cNvPr id="11" name="Oval 9"/>
          <p:cNvSpPr/>
          <p:nvPr/>
        </p:nvSpPr>
        <p:spPr>
          <a:xfrm>
            <a:off x="3576638" y="268128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en-GB" sz="3200" dirty="0"/>
          </a:p>
        </p:txBody>
      </p:sp>
      <p:sp>
        <p:nvSpPr>
          <p:cNvPr id="12" name="Oval 9"/>
          <p:cNvSpPr/>
          <p:nvPr/>
        </p:nvSpPr>
        <p:spPr>
          <a:xfrm>
            <a:off x="3576638" y="4122738"/>
            <a:ext cx="687387" cy="687387"/>
          </a:xfrm>
          <a:prstGeom prst="ellipse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en-GB" sz="3200" dirty="0"/>
          </a:p>
        </p:txBody>
      </p:sp>
      <p:sp>
        <p:nvSpPr>
          <p:cNvPr id="8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3004717" cy="587374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9207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22"/>
          </p:nvPr>
        </p:nvSpPr>
        <p:spPr>
          <a:xfrm>
            <a:off x="4747753" y="1393908"/>
            <a:ext cx="3762365" cy="6873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23"/>
          </p:nvPr>
        </p:nvSpPr>
        <p:spPr>
          <a:xfrm>
            <a:off x="4747753" y="2816315"/>
            <a:ext cx="3762365" cy="8098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tekst 10"/>
          <p:cNvSpPr>
            <a:spLocks noGrp="1"/>
          </p:cNvSpPr>
          <p:nvPr>
            <p:ph type="body" sz="quarter" idx="24"/>
          </p:nvPr>
        </p:nvSpPr>
        <p:spPr>
          <a:xfrm>
            <a:off x="4747749" y="4122592"/>
            <a:ext cx="3762364" cy="8643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26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. 3punkt_med valgfrit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5873750"/>
            <a:ext cx="9302750" cy="984250"/>
          </a:xfrm>
          <a:prstGeom prst="rect">
            <a:avLst/>
          </a:prstGeom>
          <a:solidFill>
            <a:srgbClr val="1D70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10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64238"/>
            <a:ext cx="15144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3004717" cy="587374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tekst 33"/>
          <p:cNvSpPr>
            <a:spLocks noGrp="1"/>
          </p:cNvSpPr>
          <p:nvPr>
            <p:ph type="body" sz="quarter" idx="21"/>
          </p:nvPr>
        </p:nvSpPr>
        <p:spPr>
          <a:xfrm>
            <a:off x="3576483" y="393122"/>
            <a:ext cx="4933629" cy="5506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3576483" y="1611105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7"/>
          </p:nvPr>
        </p:nvSpPr>
        <p:spPr>
          <a:xfrm>
            <a:off x="3576483" y="2230233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3576483" y="2849357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9"/>
          </p:nvPr>
        </p:nvSpPr>
        <p:spPr>
          <a:xfrm>
            <a:off x="3576483" y="3484353"/>
            <a:ext cx="4933629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20"/>
          </p:nvPr>
        </p:nvSpPr>
        <p:spPr>
          <a:xfrm>
            <a:off x="3581245" y="4137609"/>
            <a:ext cx="4928867" cy="547687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42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54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53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</p:sldLayoutIdLst>
  <p:transition spd="slow">
    <p:push dir="u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/>
          <p:cNvSpPr txBox="1">
            <a:spLocks/>
          </p:cNvSpPr>
          <p:nvPr/>
        </p:nvSpPr>
        <p:spPr bwMode="auto">
          <a:xfrm>
            <a:off x="379885" y="4990918"/>
            <a:ext cx="8229600" cy="10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sz="2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Nye Fagerheim skole</a:t>
            </a:r>
          </a:p>
          <a:p>
            <a:r>
              <a:rPr lang="nb-NO" sz="1800" dirty="0">
                <a:solidFill>
                  <a:schemeClr val="bg1"/>
                </a:solidFill>
                <a:latin typeface="Calibri" charset="0"/>
                <a:cs typeface="Calibri" charset="0"/>
              </a:rPr>
              <a:t>Tre alternative løsninger</a:t>
            </a:r>
          </a:p>
        </p:txBody>
      </p:sp>
      <p:sp>
        <p:nvSpPr>
          <p:cNvPr id="5" name="Plassholder for tekst 1"/>
          <p:cNvSpPr txBox="1">
            <a:spLocks/>
          </p:cNvSpPr>
          <p:nvPr/>
        </p:nvSpPr>
        <p:spPr bwMode="auto">
          <a:xfrm>
            <a:off x="636339" y="5310188"/>
            <a:ext cx="4511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8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510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4" y="760893"/>
            <a:ext cx="4817776" cy="920748"/>
          </a:xfrm>
        </p:spPr>
        <p:txBody>
          <a:bodyPr/>
          <a:lstStyle/>
          <a:p>
            <a:r>
              <a:rPr lang="nb-NO" dirty="0"/>
              <a:t>Alternativ 2: Forprosjekt fra samspill</a:t>
            </a:r>
          </a:p>
        </p:txBody>
      </p:sp>
      <p:pic>
        <p:nvPicPr>
          <p:cNvPr id="16" name="Plassholder for bilde 5"/>
          <p:cNvPicPr>
            <a:picLocks noChangeAspect="1"/>
          </p:cNvPicPr>
          <p:nvPr/>
        </p:nvPicPr>
        <p:blipFill rotWithShape="1">
          <a:blip r:embed="rId2"/>
          <a:srcRect l="2030" t="5588" b="5588"/>
          <a:stretch/>
        </p:blipFill>
        <p:spPr>
          <a:xfrm>
            <a:off x="4163854" y="2111107"/>
            <a:ext cx="4425844" cy="2794475"/>
          </a:xfrm>
          <a:prstGeom prst="rect">
            <a:avLst/>
          </a:prstGeom>
        </p:spPr>
      </p:pic>
      <p:sp>
        <p:nvSpPr>
          <p:cNvPr id="25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37488" y="1768979"/>
            <a:ext cx="3264493" cy="3597779"/>
          </a:xfrm>
        </p:spPr>
        <p:txBody>
          <a:bodyPr/>
          <a:lstStyle/>
          <a:p>
            <a:r>
              <a:rPr lang="nb-NO" sz="1200" dirty="0"/>
              <a:t>Kompakt bygg i to etasjer med</a:t>
            </a:r>
          </a:p>
          <a:p>
            <a:r>
              <a:rPr lang="nb-NO" sz="1200" dirty="0"/>
              <a:t>skolens hjerte i midten.</a:t>
            </a:r>
          </a:p>
          <a:p>
            <a:endParaRPr lang="nb-NO" sz="1200" dirty="0"/>
          </a:p>
          <a:p>
            <a:r>
              <a:rPr lang="nb-NO" sz="1200" b="1" dirty="0"/>
              <a:t>Kostnadsramme: </a:t>
            </a:r>
            <a:r>
              <a:rPr lang="nb-NO" sz="1200" dirty="0"/>
              <a:t>ca. 122-125 mill.</a:t>
            </a:r>
          </a:p>
          <a:p>
            <a:r>
              <a:rPr lang="nb-NO" sz="1200" b="1" dirty="0"/>
              <a:t>Estimert ferdigstillelse: </a:t>
            </a:r>
            <a:r>
              <a:rPr lang="nb-NO" sz="1200" dirty="0"/>
              <a:t>skolestart/høstferie 2022</a:t>
            </a:r>
          </a:p>
          <a:p>
            <a:r>
              <a:rPr lang="nb-NO" sz="1200" b="1" dirty="0"/>
              <a:t>Areal: </a:t>
            </a:r>
            <a:r>
              <a:rPr lang="nb-NO" sz="1200" dirty="0"/>
              <a:t>ca. 2484 m2</a:t>
            </a:r>
          </a:p>
          <a:p>
            <a:r>
              <a:rPr lang="nb-NO" sz="1200" b="1" dirty="0"/>
              <a:t>Skolefunksjoner:</a:t>
            </a:r>
          </a:p>
          <a:p>
            <a:r>
              <a:rPr lang="nb-NO" sz="1200" dirty="0"/>
              <a:t>         Klasserom</a:t>
            </a:r>
          </a:p>
          <a:p>
            <a:r>
              <a:rPr lang="nb-NO" sz="1200" dirty="0"/>
              <a:t>         Grupperom</a:t>
            </a:r>
          </a:p>
          <a:p>
            <a:r>
              <a:rPr lang="nb-NO" sz="1200" dirty="0"/>
              <a:t>         Mat og helse</a:t>
            </a:r>
          </a:p>
          <a:p>
            <a:r>
              <a:rPr lang="nb-NO" sz="1200" dirty="0"/>
              <a:t>         Bibliotek</a:t>
            </a:r>
          </a:p>
          <a:p>
            <a:r>
              <a:rPr lang="nb-NO" sz="1200" dirty="0"/>
              <a:t>         Musikkrom</a:t>
            </a:r>
          </a:p>
          <a:p>
            <a:r>
              <a:rPr lang="nb-NO" sz="1200" dirty="0"/>
              <a:t>         Tekstilrom</a:t>
            </a:r>
          </a:p>
          <a:p>
            <a:r>
              <a:rPr lang="nb-NO" sz="1200" dirty="0"/>
              <a:t>         Naturfagrom</a:t>
            </a:r>
          </a:p>
          <a:p>
            <a:r>
              <a:rPr lang="nb-NO" sz="1200" dirty="0"/>
              <a:t>         Sløydrom</a:t>
            </a:r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33" y="3367483"/>
            <a:ext cx="157953" cy="162281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33" y="3579594"/>
            <a:ext cx="157953" cy="162281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80" y="3802330"/>
            <a:ext cx="157953" cy="162281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05" y="4685631"/>
            <a:ext cx="157953" cy="162281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2" y="4905582"/>
            <a:ext cx="157953" cy="162281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79" y="4006407"/>
            <a:ext cx="157953" cy="162281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78" y="4243980"/>
            <a:ext cx="157953" cy="162281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33" y="4465365"/>
            <a:ext cx="157953" cy="1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05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5" y="760893"/>
            <a:ext cx="4843412" cy="920748"/>
          </a:xfrm>
        </p:spPr>
        <p:txBody>
          <a:bodyPr/>
          <a:lstStyle/>
          <a:p>
            <a:r>
              <a:rPr lang="nb-NO" dirty="0"/>
              <a:t>Alternativ 2: Forprosjekt fra samspill</a:t>
            </a:r>
          </a:p>
        </p:txBody>
      </p:sp>
      <p:pic>
        <p:nvPicPr>
          <p:cNvPr id="4" name="Bild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12227" r="9017" b="8528"/>
          <a:stretch/>
        </p:blipFill>
        <p:spPr bwMode="auto">
          <a:xfrm>
            <a:off x="1767522" y="1400492"/>
            <a:ext cx="5608955" cy="4057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1026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5" y="760893"/>
            <a:ext cx="4843412" cy="920748"/>
          </a:xfrm>
        </p:spPr>
        <p:txBody>
          <a:bodyPr/>
          <a:lstStyle/>
          <a:p>
            <a:r>
              <a:rPr lang="nb-NO" dirty="0"/>
              <a:t>Alternativ 2: Forprosjekt fra samspill</a:t>
            </a:r>
          </a:p>
        </p:txBody>
      </p:sp>
      <p:pic>
        <p:nvPicPr>
          <p:cNvPr id="5" name="Bild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7354" r="9962" b="6739"/>
          <a:stretch/>
        </p:blipFill>
        <p:spPr bwMode="auto">
          <a:xfrm>
            <a:off x="1718627" y="1259522"/>
            <a:ext cx="5706745" cy="433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07923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5" y="760893"/>
            <a:ext cx="4792138" cy="920748"/>
          </a:xfrm>
        </p:spPr>
        <p:txBody>
          <a:bodyPr/>
          <a:lstStyle/>
          <a:p>
            <a:r>
              <a:rPr lang="nb-NO" dirty="0"/>
              <a:t>Alternativ 2: Forprosjekt fra samspill</a:t>
            </a:r>
          </a:p>
        </p:txBody>
      </p:sp>
      <p:sp>
        <p:nvSpPr>
          <p:cNvPr id="15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020764" y="2054104"/>
            <a:ext cx="2021540" cy="2706420"/>
          </a:xfrm>
        </p:spPr>
        <p:txBody>
          <a:bodyPr/>
          <a:lstStyle/>
          <a:p>
            <a:r>
              <a:rPr lang="nb-NO" sz="1200" dirty="0"/>
              <a:t>Utendørsarealene følger hovedprinsippene fra reguleringsplanen.</a:t>
            </a:r>
          </a:p>
        </p:txBody>
      </p:sp>
      <p:pic>
        <p:nvPicPr>
          <p:cNvPr id="5" name="Bil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64512" y="1417652"/>
            <a:ext cx="5142427" cy="43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62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4" y="795394"/>
            <a:ext cx="4775047" cy="597571"/>
          </a:xfrm>
        </p:spPr>
        <p:txBody>
          <a:bodyPr/>
          <a:lstStyle/>
          <a:p>
            <a:r>
              <a:rPr lang="nb-NO" sz="2200" dirty="0"/>
              <a:t>Alternativ 3: Opprinnelig skisseprosjekt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020763" y="1768979"/>
            <a:ext cx="2933197" cy="3597779"/>
          </a:xfrm>
        </p:spPr>
        <p:txBody>
          <a:bodyPr/>
          <a:lstStyle/>
          <a:p>
            <a:r>
              <a:rPr lang="nb-NO" sz="1200" dirty="0"/>
              <a:t>Én-etasjes bygg i L-form med spennende arkitektur og skjermet skolegård.</a:t>
            </a:r>
          </a:p>
          <a:p>
            <a:endParaRPr lang="nb-NO" sz="1200" dirty="0"/>
          </a:p>
          <a:p>
            <a:r>
              <a:rPr lang="nb-NO" sz="1200" b="1" dirty="0"/>
              <a:t>Kostnadsramme: </a:t>
            </a:r>
            <a:r>
              <a:rPr lang="nb-NO" sz="1200" dirty="0"/>
              <a:t>ca. 135-138 mill.</a:t>
            </a:r>
          </a:p>
          <a:p>
            <a:r>
              <a:rPr lang="nb-NO" sz="1200" b="1" dirty="0"/>
              <a:t>Estimert ferdigstillelse: </a:t>
            </a:r>
            <a:r>
              <a:rPr lang="nb-NO" sz="1200" dirty="0"/>
              <a:t>skolestart 2023</a:t>
            </a:r>
          </a:p>
          <a:p>
            <a:r>
              <a:rPr lang="nb-NO" sz="1200" b="1" dirty="0"/>
              <a:t>Areal: </a:t>
            </a:r>
            <a:r>
              <a:rPr lang="nb-NO" sz="1200" dirty="0"/>
              <a:t>ca. 2514 m2</a:t>
            </a:r>
          </a:p>
          <a:p>
            <a:r>
              <a:rPr lang="nb-NO" sz="1200" b="1" dirty="0"/>
              <a:t>Skolefunksjoner:</a:t>
            </a:r>
          </a:p>
          <a:p>
            <a:r>
              <a:rPr lang="nb-NO" sz="1200" dirty="0"/>
              <a:t>         Klasserom</a:t>
            </a:r>
          </a:p>
          <a:p>
            <a:r>
              <a:rPr lang="nb-NO" sz="1200" dirty="0"/>
              <a:t>         Grupperom</a:t>
            </a:r>
          </a:p>
          <a:p>
            <a:r>
              <a:rPr lang="nb-NO" sz="1200" dirty="0"/>
              <a:t>         Mat og helse</a:t>
            </a:r>
          </a:p>
          <a:p>
            <a:r>
              <a:rPr lang="nb-NO" sz="1200" dirty="0"/>
              <a:t>         Bibliotek</a:t>
            </a:r>
          </a:p>
          <a:p>
            <a:r>
              <a:rPr lang="nb-NO" sz="1200" dirty="0"/>
              <a:t>         Musikkrom</a:t>
            </a:r>
          </a:p>
          <a:p>
            <a:r>
              <a:rPr lang="nb-NO" sz="1200" dirty="0"/>
              <a:t>         Tekstilrom</a:t>
            </a:r>
          </a:p>
          <a:p>
            <a:r>
              <a:rPr lang="nb-NO" sz="1200" dirty="0"/>
              <a:t>         Naturfagrom</a:t>
            </a:r>
          </a:p>
          <a:p>
            <a:r>
              <a:rPr lang="nb-NO" sz="1200" dirty="0"/>
              <a:t>         Sløydrom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10" y="3320984"/>
            <a:ext cx="157953" cy="16228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10" y="3533095"/>
            <a:ext cx="157953" cy="16228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7" y="3755831"/>
            <a:ext cx="157953" cy="16228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82" y="4639132"/>
            <a:ext cx="157953" cy="16228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9" y="4859083"/>
            <a:ext cx="157953" cy="162281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5" y="4418826"/>
            <a:ext cx="165261" cy="165261"/>
          </a:xfrm>
          <a:prstGeom prst="rect">
            <a:avLst/>
          </a:prstGeom>
        </p:spPr>
      </p:pic>
      <p:pic>
        <p:nvPicPr>
          <p:cNvPr id="18" name="Bilde 17"/>
          <p:cNvPicPr/>
          <p:nvPr/>
        </p:nvPicPr>
        <p:blipFill rotWithShape="1">
          <a:blip r:embed="rId4"/>
          <a:srcRect l="11377" r="3157"/>
          <a:stretch/>
        </p:blipFill>
        <p:spPr>
          <a:xfrm>
            <a:off x="4401084" y="2121452"/>
            <a:ext cx="4023706" cy="257561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8" y="4200188"/>
            <a:ext cx="157953" cy="16228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7" y="3972717"/>
            <a:ext cx="157953" cy="1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92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4" y="795394"/>
            <a:ext cx="4775047" cy="597571"/>
          </a:xfrm>
        </p:spPr>
        <p:txBody>
          <a:bodyPr/>
          <a:lstStyle/>
          <a:p>
            <a:r>
              <a:rPr lang="nb-NO" sz="2200" dirty="0"/>
              <a:t>Alternativ 3: Opprinnelig skisseprosjekt</a:t>
            </a:r>
          </a:p>
        </p:txBody>
      </p:sp>
      <p:pic>
        <p:nvPicPr>
          <p:cNvPr id="16" name="Bild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1751"/>
          <a:stretch/>
        </p:blipFill>
        <p:spPr bwMode="auto">
          <a:xfrm>
            <a:off x="469909" y="1418603"/>
            <a:ext cx="3973905" cy="4393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Bild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11359"/>
          <a:stretch/>
        </p:blipFill>
        <p:spPr bwMode="auto">
          <a:xfrm>
            <a:off x="4684497" y="1329892"/>
            <a:ext cx="4013721" cy="4482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6225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>
          <a:xfrm>
            <a:off x="4163854" y="795394"/>
            <a:ext cx="4775047" cy="597571"/>
          </a:xfrm>
        </p:spPr>
        <p:txBody>
          <a:bodyPr/>
          <a:lstStyle/>
          <a:p>
            <a:r>
              <a:rPr lang="nb-NO" sz="2200" dirty="0"/>
              <a:t>Alternativ 3: Opprinnelig skisseprosjekt</a:t>
            </a:r>
          </a:p>
        </p:txBody>
      </p:sp>
      <p:pic>
        <p:nvPicPr>
          <p:cNvPr id="5" name="Bild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 b="34985"/>
          <a:stretch/>
        </p:blipFill>
        <p:spPr bwMode="auto">
          <a:xfrm>
            <a:off x="1691957" y="1418603"/>
            <a:ext cx="6057295" cy="4297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87248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6"/>
          <p:cNvSpPr txBox="1">
            <a:spLocks/>
          </p:cNvSpPr>
          <p:nvPr/>
        </p:nvSpPr>
        <p:spPr>
          <a:xfrm>
            <a:off x="3458276" y="2607628"/>
            <a:ext cx="6334897" cy="6143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1627046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4873658" y="1491521"/>
            <a:ext cx="3749049" cy="4065685"/>
          </a:xfrm>
        </p:spPr>
        <p:txBody>
          <a:bodyPr/>
          <a:lstStyle/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Prosjektets historikk</a:t>
            </a:r>
          </a:p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i dag</a:t>
            </a:r>
          </a:p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 1: Vedtatt ramme</a:t>
            </a:r>
          </a:p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 2: Forprosjekt fra samspill</a:t>
            </a:r>
          </a:p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 3: Opprinnelig skisseprosjekt</a:t>
            </a:r>
          </a:p>
          <a:p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Spørsmål</a:t>
            </a:r>
            <a:br>
              <a:rPr lang="nb-NO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nb-NO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6"/>
          <p:cNvSpPr txBox="1">
            <a:spLocks/>
          </p:cNvSpPr>
          <p:nvPr/>
        </p:nvSpPr>
        <p:spPr>
          <a:xfrm>
            <a:off x="3312997" y="625003"/>
            <a:ext cx="6334897" cy="6143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175044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ekst 3"/>
          <p:cNvSpPr txBox="1">
            <a:spLocks/>
          </p:cNvSpPr>
          <p:nvPr/>
        </p:nvSpPr>
        <p:spPr>
          <a:xfrm>
            <a:off x="409575" y="395481"/>
            <a:ext cx="8401049" cy="4681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Prosjektets historikk – politiske vedtak</a:t>
            </a:r>
            <a:endParaRPr lang="nb-NO" sz="2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lassholder for tekst 3"/>
          <p:cNvSpPr txBox="1">
            <a:spLocks/>
          </p:cNvSpPr>
          <p:nvPr/>
        </p:nvSpPr>
        <p:spPr>
          <a:xfrm>
            <a:off x="631532" y="1360347"/>
            <a:ext cx="7343544" cy="4286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nb-NO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54350"/>
              </p:ext>
            </p:extLst>
          </p:nvPr>
        </p:nvGraphicFramePr>
        <p:xfrm>
          <a:off x="409575" y="1136991"/>
          <a:ext cx="8127674" cy="3486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347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2016, desember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Vedtak om rehabilitering i økonomi- og handlingsplan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18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2019, 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Prosjektforslag om </a:t>
                      </a:r>
                      <a:r>
                        <a:rPr lang="nb-NO" sz="13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rehab</a:t>
                      </a:r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lagt frem for kommunestyret. Vedtak om å utrede flere</a:t>
                      </a:r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alternativer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56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2019, juni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Vedtak om ny skole. Forslag om alternativ plassering fremmes politisk.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20">
                <a:tc>
                  <a:txBody>
                    <a:bodyPr/>
                    <a:lstStyle/>
                    <a:p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2019, september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Vedtak</a:t>
                      </a:r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om ny plassering. Regulering igangsettes.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2019, desember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Kostnadsramme</a:t>
                      </a:r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vedtas i økonomi- og handlingsplan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56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2020, februar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Klimamå</a:t>
                      </a:r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vedtas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65"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2020,</a:t>
                      </a:r>
                      <a:r>
                        <a:rPr lang="nb-NO" sz="13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desember</a:t>
                      </a:r>
                      <a:endParaRPr lang="nb-NO" sz="13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Reguleringsplan vedtas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49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6214" b="9003"/>
          <a:stretch/>
        </p:blipFill>
        <p:spPr>
          <a:xfrm>
            <a:off x="0" y="-69362"/>
            <a:ext cx="9144000" cy="594965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4791" y="6166451"/>
            <a:ext cx="1882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Calibri" charset="0"/>
                <a:cs typeface="Calibri" charset="0"/>
              </a:rPr>
              <a:t>Byggetomten</a:t>
            </a:r>
          </a:p>
        </p:txBody>
      </p:sp>
    </p:spTree>
    <p:extLst>
      <p:ext uri="{BB962C8B-B14F-4D97-AF65-F5344CB8AC3E}">
        <p14:creationId xmlns:p14="http://schemas.microsoft.com/office/powerpoint/2010/main" val="373156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3"/>
          <p:cNvSpPr txBox="1">
            <a:spLocks/>
          </p:cNvSpPr>
          <p:nvPr/>
        </p:nvSpPr>
        <p:spPr>
          <a:xfrm>
            <a:off x="773977" y="1539711"/>
            <a:ext cx="7672243" cy="45311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Skisseprosjekt utført og lyst ut på anbud.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Alle anbud var høyere enn vedtatt kostnadsramme. Konkurransen ble ikke 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avlyst da det var forutsatt at prisen ble tilstrekkelig ila. samspillsfasen. 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Avtale inngått med Veidekke Entreprenør AS. 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2/3 av samspillsfasen er gjennomført. Midtveiskalkyle viser at prosjektet 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ikke kan oppfylle reelle behov innen innenfor vedtatt ramme, pga. økte kostnader til infrastruktur, grunnforhold mm.</a:t>
            </a:r>
            <a:br>
              <a:rPr lang="nb-NO" sz="1000" dirty="0">
                <a:solidFill>
                  <a:schemeClr val="accent1">
                    <a:lumMod val="75000"/>
                  </a:schemeClr>
                </a:solidFill>
              </a:rPr>
            </a:br>
            <a:endParaRPr lang="nb-NO" sz="1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Prosjektet skal nå behandles politisk for å avklare hvilken løsning som skal </a:t>
            </a:r>
            <a:br>
              <a:rPr lang="nb-NO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gjennomføres. Det legges frem 3 alternativer. SU er innkalt for å vurdere alternativene.</a:t>
            </a:r>
          </a:p>
        </p:txBody>
      </p:sp>
      <p:sp>
        <p:nvSpPr>
          <p:cNvPr id="21" name="Plassholder for tekst 3"/>
          <p:cNvSpPr txBox="1">
            <a:spLocks/>
          </p:cNvSpPr>
          <p:nvPr/>
        </p:nvSpPr>
        <p:spPr>
          <a:xfrm>
            <a:off x="409575" y="395481"/>
            <a:ext cx="8401049" cy="4681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i dag</a:t>
            </a:r>
          </a:p>
        </p:txBody>
      </p:sp>
    </p:spTree>
    <p:extLst>
      <p:ext uri="{BB962C8B-B14F-4D97-AF65-F5344CB8AC3E}">
        <p14:creationId xmlns:p14="http://schemas.microsoft.com/office/powerpoint/2010/main" val="14973091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Alternativ 1: Vedtatt ramme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1020763" y="1768979"/>
            <a:ext cx="2933197" cy="3597779"/>
          </a:xfrm>
        </p:spPr>
        <p:txBody>
          <a:bodyPr/>
          <a:lstStyle/>
          <a:p>
            <a:r>
              <a:rPr lang="nb-NO" sz="1200" dirty="0"/>
              <a:t>Kompakt bygg i to etasjer med</a:t>
            </a:r>
          </a:p>
          <a:p>
            <a:r>
              <a:rPr lang="nb-NO" sz="1200" dirty="0"/>
              <a:t>skolens hjerte i midten. Redusert areal.</a:t>
            </a:r>
          </a:p>
          <a:p>
            <a:endParaRPr lang="nb-NO" sz="1200" dirty="0"/>
          </a:p>
          <a:p>
            <a:r>
              <a:rPr lang="nb-NO" sz="1200" b="1" dirty="0"/>
              <a:t>Kostnadsramme: </a:t>
            </a:r>
            <a:r>
              <a:rPr lang="nb-NO" sz="1200" dirty="0"/>
              <a:t>ca. 115 mill.</a:t>
            </a:r>
          </a:p>
          <a:p>
            <a:r>
              <a:rPr lang="nb-NO" sz="1200" b="1" dirty="0"/>
              <a:t>Estimert ferdigstillelse: </a:t>
            </a:r>
            <a:r>
              <a:rPr lang="nb-NO" sz="1200" dirty="0"/>
              <a:t>skolestart 2023</a:t>
            </a:r>
          </a:p>
          <a:p>
            <a:r>
              <a:rPr lang="nb-NO" sz="1200" b="1" dirty="0"/>
              <a:t>Areal: </a:t>
            </a:r>
            <a:r>
              <a:rPr lang="nb-NO" sz="1200" dirty="0"/>
              <a:t>ca. 2240 m2</a:t>
            </a:r>
          </a:p>
          <a:p>
            <a:r>
              <a:rPr lang="nb-NO" sz="1200" b="1" dirty="0"/>
              <a:t>Skolefunksjoner:</a:t>
            </a:r>
          </a:p>
          <a:p>
            <a:r>
              <a:rPr lang="nb-NO" sz="1200" dirty="0"/>
              <a:t>         Klasserom</a:t>
            </a:r>
          </a:p>
          <a:p>
            <a:r>
              <a:rPr lang="nb-NO" sz="1200" dirty="0"/>
              <a:t>         Grupperom</a:t>
            </a:r>
          </a:p>
          <a:p>
            <a:r>
              <a:rPr lang="nb-NO" sz="1200" dirty="0"/>
              <a:t>         Mat og helse</a:t>
            </a:r>
          </a:p>
          <a:p>
            <a:r>
              <a:rPr lang="nb-NO" sz="1200" dirty="0"/>
              <a:t>         Bibliotek</a:t>
            </a:r>
          </a:p>
          <a:p>
            <a:r>
              <a:rPr lang="nb-NO" sz="1200" dirty="0"/>
              <a:t>         Musikkrom</a:t>
            </a:r>
          </a:p>
          <a:p>
            <a:r>
              <a:rPr lang="nb-NO" sz="1200" dirty="0"/>
              <a:t>         Tekstilrom</a:t>
            </a:r>
          </a:p>
          <a:p>
            <a:r>
              <a:rPr lang="nb-NO" sz="1200" dirty="0"/>
              <a:t>         Naturfagrom</a:t>
            </a:r>
          </a:p>
          <a:p>
            <a:r>
              <a:rPr lang="nb-NO" sz="1200" dirty="0"/>
              <a:t>         Sløydrom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10" y="3367483"/>
            <a:ext cx="157953" cy="16228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0" y="4025067"/>
            <a:ext cx="165261" cy="165261"/>
          </a:xfrm>
          <a:prstGeom prst="rect">
            <a:avLst/>
          </a:prstGeom>
        </p:spPr>
      </p:pic>
      <p:pic>
        <p:nvPicPr>
          <p:cNvPr id="15" name="Plassholder for bilde 5"/>
          <p:cNvPicPr>
            <a:picLocks noChangeAspect="1"/>
          </p:cNvPicPr>
          <p:nvPr/>
        </p:nvPicPr>
        <p:blipFill rotWithShape="1">
          <a:blip r:embed="rId4"/>
          <a:srcRect l="2030" t="5588" b="5588"/>
          <a:stretch/>
        </p:blipFill>
        <p:spPr>
          <a:xfrm>
            <a:off x="3953960" y="2111107"/>
            <a:ext cx="4425844" cy="2794475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10" y="3579594"/>
            <a:ext cx="157953" cy="162281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7" y="3802330"/>
            <a:ext cx="157953" cy="162281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82" y="4685631"/>
            <a:ext cx="157953" cy="162281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9" y="4905582"/>
            <a:ext cx="157953" cy="16228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0" y="4257145"/>
            <a:ext cx="165261" cy="16526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5" y="4465325"/>
            <a:ext cx="165261" cy="1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88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Alternativ 1: Vedtatt ramme</a:t>
            </a:r>
          </a:p>
        </p:txBody>
      </p:sp>
      <p:pic>
        <p:nvPicPr>
          <p:cNvPr id="14" name="Bild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788160" y="1412738"/>
            <a:ext cx="5567680" cy="43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86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Alternativ 1: Vedtatt ramme</a:t>
            </a:r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3976" y="1401100"/>
            <a:ext cx="5567680" cy="42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51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Alternativ 1: Vedtatt ramme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798573" y="1866096"/>
            <a:ext cx="2491558" cy="2706420"/>
          </a:xfrm>
        </p:spPr>
        <p:txBody>
          <a:bodyPr/>
          <a:lstStyle/>
          <a:p>
            <a:r>
              <a:rPr lang="nb-NO" sz="1200" dirty="0"/>
              <a:t>Trafikksystemet blir annerledes enn det som er vedtatt i reguleringsplanen. Parkering og kiss and ride må kombineres og legges ved skolegården. Skolens behov for P-plassen opprettholdes, men idrettens behov dekke sikke.</a:t>
            </a:r>
          </a:p>
        </p:txBody>
      </p:sp>
      <p:pic>
        <p:nvPicPr>
          <p:cNvPr id="6" name="Bild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68686" y="1498967"/>
            <a:ext cx="5223848" cy="42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32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03Mal_PP_Horten_kommu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ldestrø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dcebf7b3-62e4-4b07-baa1-4716403d0c3c" xsi:nil="true"/>
    <Owner xmlns="dcebf7b3-62e4-4b07-baa1-4716403d0c3c">
      <UserInfo>
        <DisplayName/>
        <AccountId xsi:nil="true"/>
        <AccountType/>
      </UserInfo>
    </Owner>
    <Invited_Teachers xmlns="dcebf7b3-62e4-4b07-baa1-4716403d0c3c" xsi:nil="true"/>
    <NotebookType xmlns="dcebf7b3-62e4-4b07-baa1-4716403d0c3c" xsi:nil="true"/>
    <FolderType xmlns="dcebf7b3-62e4-4b07-baa1-4716403d0c3c" xsi:nil="true"/>
    <Teachers xmlns="dcebf7b3-62e4-4b07-baa1-4716403d0c3c">
      <UserInfo>
        <DisplayName/>
        <AccountId xsi:nil="true"/>
        <AccountType/>
      </UserInfo>
    </Teachers>
    <Templates xmlns="dcebf7b3-62e4-4b07-baa1-4716403d0c3c" xsi:nil="true"/>
    <DefaultSectionNames xmlns="dcebf7b3-62e4-4b07-baa1-4716403d0c3c" xsi:nil="true"/>
    <Invited_Students xmlns="dcebf7b3-62e4-4b07-baa1-4716403d0c3c" xsi:nil="true"/>
    <CultureName xmlns="dcebf7b3-62e4-4b07-baa1-4716403d0c3c" xsi:nil="true"/>
    <Students xmlns="dcebf7b3-62e4-4b07-baa1-4716403d0c3c">
      <UserInfo>
        <DisplayName/>
        <AccountId xsi:nil="true"/>
        <AccountType/>
      </UserInfo>
    </Students>
    <Student_Groups xmlns="dcebf7b3-62e4-4b07-baa1-4716403d0c3c">
      <UserInfo>
        <DisplayName/>
        <AccountId xsi:nil="true"/>
        <AccountType/>
      </UserInfo>
    </Student_Groups>
    <Self_Registration_Enabled xmlns="dcebf7b3-62e4-4b07-baa1-4716403d0c3c" xsi:nil="true"/>
    <Has_Teacher_Only_SectionGroup xmlns="dcebf7b3-62e4-4b07-baa1-4716403d0c3c" xsi:nil="true"/>
    <AppVersion xmlns="dcebf7b3-62e4-4b07-baa1-4716403d0c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2003D9F97C84D988C6043DEAE2305" ma:contentTypeVersion="25" ma:contentTypeDescription="Opprett et nytt dokument." ma:contentTypeScope="" ma:versionID="974624c1c37bf8d8f249c7f08a5167f9">
  <xsd:schema xmlns:xsd="http://www.w3.org/2001/XMLSchema" xmlns:xs="http://www.w3.org/2001/XMLSchema" xmlns:p="http://schemas.microsoft.com/office/2006/metadata/properties" xmlns:ns3="dcebf7b3-62e4-4b07-baa1-4716403d0c3c" xmlns:ns4="62357760-0b04-4ff6-8dbd-9589502331d9" targetNamespace="http://schemas.microsoft.com/office/2006/metadata/properties" ma:root="true" ma:fieldsID="f3e81e754fcd4f08966895298eccfcc2" ns3:_="" ns4:_="">
    <xsd:import namespace="dcebf7b3-62e4-4b07-baa1-4716403d0c3c"/>
    <xsd:import namespace="62357760-0b04-4ff6-8dbd-9589502331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bf7b3-62e4-4b07-baa1-4716403d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57760-0b04-4ff6-8dbd-9589502331d9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9FDF3-0AB9-4644-914C-87FAF940CE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8E735-315E-40CA-9B55-88CE8AFFF9F4}">
  <ds:schemaRefs>
    <ds:schemaRef ds:uri="http://purl.org/dc/terms/"/>
    <ds:schemaRef ds:uri="http://schemas.microsoft.com/office/infopath/2007/PartnerControls"/>
    <ds:schemaRef ds:uri="62357760-0b04-4ff6-8dbd-9589502331d9"/>
    <ds:schemaRef ds:uri="http://purl.org/dc/dcmitype/"/>
    <ds:schemaRef ds:uri="http://purl.org/dc/elements/1.1/"/>
    <ds:schemaRef ds:uri="http://schemas.microsoft.com/office/2006/documentManagement/types"/>
    <ds:schemaRef ds:uri="dcebf7b3-62e4-4b07-baa1-4716403d0c3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CBA72-2B5D-4633-9F48-518C55B98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bf7b3-62e4-4b07-baa1-4716403d0c3c"/>
    <ds:schemaRef ds:uri="62357760-0b04-4ff6-8dbd-958950233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RIKTIG PP-mal- komprimert versjon</Template>
  <TotalTime>4119</TotalTime>
  <Words>475</Words>
  <Application>Microsoft Office PowerPoint</Application>
  <PresentationFormat>Skjermfremvisning (4:3)</PresentationFormat>
  <Paragraphs>92</Paragraphs>
  <Slides>17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Trebuchet MS</vt:lpstr>
      <vt:lpstr>03Mal_PP_Horten_kommune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Horten 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 A. Ringdal</dc:creator>
  <dc:description>Se PP-forklaring for å sikre korrekt oppsett</dc:description>
  <cp:lastModifiedBy>Kristine B. Johnsen</cp:lastModifiedBy>
  <cp:revision>174</cp:revision>
  <cp:lastPrinted>2021-03-02T12:10:03Z</cp:lastPrinted>
  <dcterms:created xsi:type="dcterms:W3CDTF">2018-11-15T08:51:13Z</dcterms:created>
  <dcterms:modified xsi:type="dcterms:W3CDTF">2021-03-08T12:17:52Z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0x01010088E2003D9F97C84D988C6043DEAE2305</vt:lpwstr>
  </property>
</Properties>
</file>